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91" r:id="rId5"/>
    <p:sldId id="259" r:id="rId6"/>
    <p:sldId id="301" r:id="rId7"/>
    <p:sldId id="260" r:id="rId8"/>
    <p:sldId id="297" r:id="rId9"/>
    <p:sldId id="300" r:id="rId10"/>
    <p:sldId id="299" r:id="rId11"/>
    <p:sldId id="298" r:id="rId12"/>
    <p:sldId id="292" r:id="rId13"/>
    <p:sldId id="307" r:id="rId14"/>
    <p:sldId id="302" r:id="rId15"/>
    <p:sldId id="306" r:id="rId16"/>
    <p:sldId id="293" r:id="rId17"/>
    <p:sldId id="304" r:id="rId18"/>
    <p:sldId id="303" r:id="rId19"/>
    <p:sldId id="305" r:id="rId20"/>
    <p:sldId id="276" r:id="rId21"/>
    <p:sldId id="28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539E4B-FD5B-46DE-BF7D-D72FDAA048CE}" type="datetimeFigureOut">
              <a:rPr lang="en-US" smtClean="0"/>
              <a:t>9/19/2021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24D9CA-F7F5-4DBB-8B22-0437FADFD94E}" type="slidenum">
              <a:rPr lang="en-US" smtClean="0"/>
              <a:t>‹#›</a:t>
            </a:fld>
            <a:endParaRPr lang="en-US"/>
          </a:p>
        </p:txBody>
      </p:sp>
    </p:spTree>
    <p:extLst>
      <p:ext uri="{BB962C8B-B14F-4D97-AF65-F5344CB8AC3E}">
        <p14:creationId xmlns:p14="http://schemas.microsoft.com/office/powerpoint/2010/main" val="1583137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24D9CA-F7F5-4DBB-8B22-0437FADFD94E}" type="slidenum">
              <a:rPr lang="en-US" smtClean="0"/>
              <a:t>20</a:t>
            </a:fld>
            <a:endParaRPr lang="en-US"/>
          </a:p>
        </p:txBody>
      </p:sp>
    </p:spTree>
    <p:extLst>
      <p:ext uri="{BB962C8B-B14F-4D97-AF65-F5344CB8AC3E}">
        <p14:creationId xmlns:p14="http://schemas.microsoft.com/office/powerpoint/2010/main" val="297977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BD5F6B-46BB-41FB-A0CD-B9DA8AD0EF15}"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3757747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5F6B-46BB-41FB-A0CD-B9DA8AD0EF15}"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47890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5F6B-46BB-41FB-A0CD-B9DA8AD0EF15}"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025441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5F6B-46BB-41FB-A0CD-B9DA8AD0EF15}"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54047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BD5F6B-46BB-41FB-A0CD-B9DA8AD0EF15}"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15969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BD5F6B-46BB-41FB-A0CD-B9DA8AD0EF15}"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94681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BD5F6B-46BB-41FB-A0CD-B9DA8AD0EF15}"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304564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BD5F6B-46BB-41FB-A0CD-B9DA8AD0EF15}"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304419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D5F6B-46BB-41FB-A0CD-B9DA8AD0EF15}"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233605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401145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F76BE-CCC5-4B93-ABB3-FEF0DA922F0C}" type="slidenum">
              <a:rPr lang="en-US" smtClean="0"/>
              <a:t>‹#›</a:t>
            </a:fld>
            <a:endParaRPr lang="en-US"/>
          </a:p>
        </p:txBody>
      </p:sp>
    </p:spTree>
    <p:extLst>
      <p:ext uri="{BB962C8B-B14F-4D97-AF65-F5344CB8AC3E}">
        <p14:creationId xmlns:p14="http://schemas.microsoft.com/office/powerpoint/2010/main" val="3445242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D5F6B-46BB-41FB-A0CD-B9DA8AD0EF15}" type="datetimeFigureOut">
              <a:rPr lang="en-US" smtClean="0"/>
              <a:t>9/19/2021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F76BE-CCC5-4B93-ABB3-FEF0DA922F0C}" type="slidenum">
              <a:rPr lang="en-US" smtClean="0"/>
              <a:t>‹#›</a:t>
            </a:fld>
            <a:endParaRPr lang="en-US"/>
          </a:p>
        </p:txBody>
      </p:sp>
    </p:spTree>
    <p:extLst>
      <p:ext uri="{BB962C8B-B14F-4D97-AF65-F5344CB8AC3E}">
        <p14:creationId xmlns:p14="http://schemas.microsoft.com/office/powerpoint/2010/main" val="222144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 y="1981200"/>
            <a:ext cx="8839200" cy="255454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NHẢY CAO - </a:t>
            </a:r>
          </a:p>
          <a:p>
            <a:pPr algn="ctr"/>
            <a:r>
              <a:rPr lang="vi-VN"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 THỂ DỤC</a:t>
            </a:r>
            <a:endPar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343400"/>
            <a:ext cx="2286000" cy="2514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1"/>
            <a:ext cx="2438400" cy="2133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10838"/>
            <a:ext cx="2438400" cy="2133600"/>
          </a:xfrm>
          <a:prstGeom prst="rect">
            <a:avLst/>
          </a:prstGeom>
        </p:spPr>
      </p:pic>
    </p:spTree>
    <p:extLst>
      <p:ext uri="{BB962C8B-B14F-4D97-AF65-F5344CB8AC3E}">
        <p14:creationId xmlns:p14="http://schemas.microsoft.com/office/powerpoint/2010/main" val="2178373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554162"/>
          </a:xfrm>
        </p:spPr>
        <p:txBody>
          <a:bodyPr>
            <a:noAutofit/>
          </a:bodyPr>
          <a:lstStyle/>
          <a:p>
            <a:pPr algn="l"/>
            <a:r>
              <a:rPr lang="vi-VN" sz="4000" b="1" i="1" dirty="0" smtClean="0">
                <a:solidFill>
                  <a:srgbClr val="C00000"/>
                </a:solidFill>
              </a:rPr>
              <a:t>II. </a:t>
            </a:r>
            <a:r>
              <a:rPr lang="vi-VN" sz="4000" b="1" i="1" dirty="0">
                <a:solidFill>
                  <a:srgbClr val="C00000"/>
                </a:solidFill>
              </a:rPr>
              <a:t>. Đà chính diện đá lăng thu chân giậm qua xà</a:t>
            </a:r>
            <a:br>
              <a:rPr lang="vi-VN" sz="4000" b="1" i="1" dirty="0">
                <a:solidFill>
                  <a:srgbClr val="C00000"/>
                </a:solidFill>
              </a:rPr>
            </a:br>
            <a:endParaRPr lang="en-US" sz="4000" b="1" dirty="0">
              <a:solidFill>
                <a:srgbClr val="FF0000"/>
              </a:solidFill>
            </a:endParaRPr>
          </a:p>
        </p:txBody>
      </p:sp>
      <p:sp>
        <p:nvSpPr>
          <p:cNvPr id="3" name="Content Placeholder 2"/>
          <p:cNvSpPr>
            <a:spLocks noGrp="1"/>
          </p:cNvSpPr>
          <p:nvPr>
            <p:ph idx="1"/>
          </p:nvPr>
        </p:nvSpPr>
        <p:spPr>
          <a:xfrm>
            <a:off x="609600" y="1600200"/>
            <a:ext cx="8915400" cy="5257800"/>
          </a:xfrm>
        </p:spPr>
        <p:txBody>
          <a:bodyPr/>
          <a:lstStyle/>
          <a:p>
            <a:pPr marL="0" indent="0">
              <a:lnSpc>
                <a:spcPct val="150000"/>
              </a:lnSpc>
              <a:buNone/>
            </a:pPr>
            <a:r>
              <a:rPr lang="vi-VN" dirty="0"/>
              <a:t>3. </a:t>
            </a:r>
            <a:r>
              <a:rPr lang="vi-VN" dirty="0" smtClean="0"/>
              <a:t> Đi </a:t>
            </a:r>
            <a:r>
              <a:rPr lang="vi-VN" dirty="0"/>
              <a:t>3 bước giậm nhảy đá lăng thu chân giậm qua xà.</a:t>
            </a:r>
            <a:endParaRPr lang="vi-VN" sz="3200" dirty="0" smtClean="0"/>
          </a:p>
        </p:txBody>
      </p:sp>
    </p:spTree>
    <p:extLst>
      <p:ext uri="{BB962C8B-B14F-4D97-AF65-F5344CB8AC3E}">
        <p14:creationId xmlns:p14="http://schemas.microsoft.com/office/powerpoint/2010/main" val="3169905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554162"/>
          </a:xfrm>
        </p:spPr>
        <p:txBody>
          <a:bodyPr>
            <a:noAutofit/>
          </a:bodyPr>
          <a:lstStyle/>
          <a:p>
            <a:pPr algn="l"/>
            <a:r>
              <a:rPr lang="vi-VN" sz="4000" b="1" i="1" dirty="0" smtClean="0">
                <a:solidFill>
                  <a:srgbClr val="C00000"/>
                </a:solidFill>
              </a:rPr>
              <a:t>II. </a:t>
            </a:r>
            <a:r>
              <a:rPr lang="vi-VN" sz="4000" b="1" i="1" dirty="0">
                <a:solidFill>
                  <a:srgbClr val="C00000"/>
                </a:solidFill>
              </a:rPr>
              <a:t>. Đà chính diện đá lăng thu chân giậm qua xà</a:t>
            </a:r>
            <a:br>
              <a:rPr lang="vi-VN" sz="4000" b="1" i="1" dirty="0">
                <a:solidFill>
                  <a:srgbClr val="C00000"/>
                </a:solidFill>
              </a:rPr>
            </a:br>
            <a:endParaRPr lang="en-US" sz="4000" b="1" dirty="0">
              <a:solidFill>
                <a:srgbClr val="FF0000"/>
              </a:solidFill>
            </a:endParaRPr>
          </a:p>
        </p:txBody>
      </p:sp>
      <p:sp>
        <p:nvSpPr>
          <p:cNvPr id="3" name="Content Placeholder 2"/>
          <p:cNvSpPr>
            <a:spLocks noGrp="1"/>
          </p:cNvSpPr>
          <p:nvPr>
            <p:ph idx="1"/>
          </p:nvPr>
        </p:nvSpPr>
        <p:spPr>
          <a:xfrm>
            <a:off x="609600" y="1600200"/>
            <a:ext cx="8915400" cy="5257800"/>
          </a:xfrm>
        </p:spPr>
        <p:txBody>
          <a:bodyPr/>
          <a:lstStyle/>
          <a:p>
            <a:pPr marL="0" indent="0">
              <a:lnSpc>
                <a:spcPct val="150000"/>
              </a:lnSpc>
              <a:buNone/>
            </a:pPr>
            <a:r>
              <a:rPr lang="vi-VN" dirty="0"/>
              <a:t>4. </a:t>
            </a:r>
            <a:r>
              <a:rPr lang="vi-VN" dirty="0" smtClean="0"/>
              <a:t> Chạy </a:t>
            </a:r>
            <a:r>
              <a:rPr lang="vi-VN" dirty="0"/>
              <a:t>3 bước chính diện giậm nhảy đá lăng thu chân giậm qua xà.</a:t>
            </a:r>
            <a:endParaRPr lang="vi-VN" sz="3200" dirty="0" smtClean="0"/>
          </a:p>
        </p:txBody>
      </p:sp>
    </p:spTree>
    <p:extLst>
      <p:ext uri="{BB962C8B-B14F-4D97-AF65-F5344CB8AC3E}">
        <p14:creationId xmlns:p14="http://schemas.microsoft.com/office/powerpoint/2010/main" val="3169905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vi-VN" b="1" i="1" dirty="0" smtClean="0">
                <a:solidFill>
                  <a:srgbClr val="FF0000"/>
                </a:solidFill>
                <a:ea typeface="+mn-ea"/>
                <a:cs typeface="+mn-cs"/>
              </a:rPr>
              <a:t>B. BÀI </a:t>
            </a:r>
            <a:r>
              <a:rPr lang="vi-VN" b="1" i="1" dirty="0">
                <a:solidFill>
                  <a:srgbClr val="FF0000"/>
                </a:solidFill>
                <a:ea typeface="+mn-ea"/>
                <a:cs typeface="+mn-cs"/>
              </a:rPr>
              <a:t>THỂ DỤC</a:t>
            </a:r>
            <a:endParaRPr lang="en-US" dirty="0">
              <a:solidFill>
                <a:srgbClr val="FF0000"/>
              </a:solidFill>
            </a:endParaRPr>
          </a:p>
        </p:txBody>
      </p:sp>
      <p:sp>
        <p:nvSpPr>
          <p:cNvPr id="3" name="Content Placeholder 2"/>
          <p:cNvSpPr>
            <a:spLocks noGrp="1"/>
          </p:cNvSpPr>
          <p:nvPr>
            <p:ph idx="1"/>
          </p:nvPr>
        </p:nvSpPr>
        <p:spPr/>
        <p:txBody>
          <a:bodyPr/>
          <a:lstStyle/>
          <a:p>
            <a:pPr marL="571500" indent="-571500">
              <a:buAutoNum type="romanUcPeriod"/>
            </a:pPr>
            <a:r>
              <a:rPr lang="vi-VN" dirty="0" smtClean="0"/>
              <a:t>Ôn lại động tác 1,2,3,4</a:t>
            </a:r>
          </a:p>
          <a:p>
            <a:pPr marL="571500" indent="-571500">
              <a:buAutoNum type="romanUcPeriod"/>
            </a:pPr>
            <a:r>
              <a:rPr lang="vi-VN" dirty="0" smtClean="0"/>
              <a:t>Học động tác 5,6</a:t>
            </a:r>
            <a:endParaRPr lang="en-US" dirty="0"/>
          </a:p>
        </p:txBody>
      </p:sp>
    </p:spTree>
    <p:extLst>
      <p:ext uri="{BB962C8B-B14F-4D97-AF65-F5344CB8AC3E}">
        <p14:creationId xmlns:p14="http://schemas.microsoft.com/office/powerpoint/2010/main" val="3113416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dirty="0" smtClean="0">
                <a:solidFill>
                  <a:srgbClr val="FF0000"/>
                </a:solidFill>
              </a:rPr>
              <a:t>I. </a:t>
            </a:r>
            <a:r>
              <a:rPr lang="vi-VN" dirty="0" smtClean="0">
                <a:solidFill>
                  <a:srgbClr val="FF0000"/>
                </a:solidFill>
              </a:rPr>
              <a:t>Ôn </a:t>
            </a:r>
            <a:r>
              <a:rPr lang="vi-VN" dirty="0">
                <a:solidFill>
                  <a:srgbClr val="FF0000"/>
                </a:solidFill>
              </a:rPr>
              <a:t>lại động tác 1,2,3,4</a:t>
            </a:r>
          </a:p>
        </p:txBody>
      </p:sp>
    </p:spTree>
    <p:extLst>
      <p:ext uri="{BB962C8B-B14F-4D97-AF65-F5344CB8AC3E}">
        <p14:creationId xmlns:p14="http://schemas.microsoft.com/office/powerpoint/2010/main" val="2179345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66971911720571968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90800" y="457200"/>
            <a:ext cx="4495800" cy="6126163"/>
          </a:xfrm>
        </p:spPr>
      </p:pic>
    </p:spTree>
    <p:extLst>
      <p:ext uri="{BB962C8B-B14F-4D97-AF65-F5344CB8AC3E}">
        <p14:creationId xmlns:p14="http://schemas.microsoft.com/office/powerpoint/2010/main" val="3397443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smtClean="0">
                <a:solidFill>
                  <a:srgbClr val="FF0000"/>
                </a:solidFill>
              </a:rPr>
              <a:t>II. </a:t>
            </a:r>
            <a:r>
              <a:rPr lang="vi-VN" dirty="0" smtClean="0">
                <a:solidFill>
                  <a:srgbClr val="FF0000"/>
                </a:solidFill>
              </a:rPr>
              <a:t>Học </a:t>
            </a:r>
            <a:r>
              <a:rPr lang="vi-VN" dirty="0">
                <a:solidFill>
                  <a:srgbClr val="FF0000"/>
                </a:solidFill>
              </a:rPr>
              <a:t>động tác 5,6</a:t>
            </a:r>
            <a:br>
              <a:rPr lang="vi-VN" dirty="0">
                <a:solidFill>
                  <a:srgbClr val="FF0000"/>
                </a:solidFill>
              </a:rPr>
            </a:br>
            <a:endParaRPr lang="en-US" dirty="0">
              <a:solidFill>
                <a:srgbClr val="FF0000"/>
              </a:solidFill>
            </a:endParaRPr>
          </a:p>
        </p:txBody>
      </p:sp>
    </p:spTree>
    <p:extLst>
      <p:ext uri="{BB962C8B-B14F-4D97-AF65-F5344CB8AC3E}">
        <p14:creationId xmlns:p14="http://schemas.microsoft.com/office/powerpoint/2010/main" val="3655132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762000"/>
          </a:xfrm>
        </p:spPr>
        <p:txBody>
          <a:bodyPr>
            <a:normAutofit fontScale="90000"/>
          </a:bodyPr>
          <a:lstStyle/>
          <a:p>
            <a:pPr algn="l"/>
            <a:r>
              <a:rPr lang="vi-VN" dirty="0" smtClean="0">
                <a:solidFill>
                  <a:srgbClr val="FF0000"/>
                </a:solidFill>
              </a:rPr>
              <a:t>Động tác 5: </a:t>
            </a:r>
            <a:r>
              <a:rPr lang="vi-VN" dirty="0">
                <a:solidFill>
                  <a:srgbClr val="FF0000"/>
                </a:solidFill>
              </a:rPr>
              <a:t>Nghiêng lườn- Lưng bụng</a:t>
            </a:r>
            <a:endParaRPr lang="en-US" dirty="0">
              <a:solidFill>
                <a:srgbClr val="FF0000"/>
              </a:solidFill>
            </a:endParaRPr>
          </a:p>
        </p:txBody>
      </p:sp>
      <p:sp>
        <p:nvSpPr>
          <p:cNvPr id="3" name="Content Placeholder 2"/>
          <p:cNvSpPr>
            <a:spLocks noGrp="1"/>
          </p:cNvSpPr>
          <p:nvPr>
            <p:ph idx="1"/>
          </p:nvPr>
        </p:nvSpPr>
        <p:spPr>
          <a:xfrm>
            <a:off x="27709" y="685800"/>
            <a:ext cx="9144000" cy="5715000"/>
          </a:xfrm>
        </p:spPr>
        <p:txBody>
          <a:bodyPr>
            <a:noAutofit/>
          </a:bodyPr>
          <a:lstStyle/>
          <a:p>
            <a:pPr marL="0" indent="0">
              <a:lnSpc>
                <a:spcPct val="160000"/>
              </a:lnSpc>
              <a:buNone/>
            </a:pPr>
            <a:r>
              <a:rPr lang="vi-VN" sz="2400" dirty="0"/>
              <a:t>Nhịp 1: Chân trái bước sang ngang, 2 tay sau đầu</a:t>
            </a:r>
          </a:p>
          <a:p>
            <a:pPr marL="0" indent="0">
              <a:lnSpc>
                <a:spcPct val="160000"/>
              </a:lnSpc>
              <a:buNone/>
            </a:pPr>
            <a:r>
              <a:rPr lang="vi-VN" sz="2400" dirty="0"/>
              <a:t>Nhịp 2: Nhón chân trái, nghiêng người sang trái</a:t>
            </a:r>
          </a:p>
          <a:p>
            <a:pPr marL="0" indent="0">
              <a:lnSpc>
                <a:spcPct val="160000"/>
              </a:lnSpc>
              <a:buNone/>
            </a:pPr>
            <a:r>
              <a:rPr lang="vi-VN" sz="2400" dirty="0"/>
              <a:t>Nhịp 3: Giữ tư thế nhịp 2, duỗi thẳng 2 tay ép đầu</a:t>
            </a:r>
          </a:p>
          <a:p>
            <a:pPr marL="0" indent="0">
              <a:lnSpc>
                <a:spcPct val="160000"/>
              </a:lnSpc>
              <a:buNone/>
            </a:pPr>
            <a:r>
              <a:rPr lang="vi-VN" sz="2400" dirty="0"/>
              <a:t>Nhịp 4: đứng thẳng 2 tay dang ngang</a:t>
            </a:r>
          </a:p>
          <a:p>
            <a:pPr marL="0" indent="0">
              <a:lnSpc>
                <a:spcPct val="160000"/>
              </a:lnSpc>
              <a:buNone/>
            </a:pPr>
            <a:r>
              <a:rPr lang="vi-VN" sz="2400" dirty="0"/>
              <a:t>Nhịp 5: gập người vuông góc , ngửa cổ</a:t>
            </a:r>
          </a:p>
          <a:p>
            <a:pPr marL="0" indent="0">
              <a:lnSpc>
                <a:spcPct val="160000"/>
              </a:lnSpc>
              <a:buNone/>
            </a:pPr>
            <a:r>
              <a:rPr lang="vi-VN" sz="2400" dirty="0"/>
              <a:t>Nhịp 6: gập người sâu hơn, 2 tay chạm 2 mũi chân, gập cổ</a:t>
            </a:r>
          </a:p>
          <a:p>
            <a:pPr marL="0" indent="0">
              <a:lnSpc>
                <a:spcPct val="160000"/>
              </a:lnSpc>
              <a:buNone/>
            </a:pPr>
            <a:r>
              <a:rPr lang="vi-VN" sz="2400" dirty="0"/>
              <a:t>Nhịp 7: đứng thẳng 2 tay lên cao chếch V</a:t>
            </a:r>
          </a:p>
          <a:p>
            <a:pPr marL="0" indent="0">
              <a:lnSpc>
                <a:spcPct val="160000"/>
              </a:lnSpc>
              <a:buNone/>
            </a:pPr>
            <a:r>
              <a:rPr lang="vi-VN" sz="2400" dirty="0"/>
              <a:t>Nhịp 8: khép chân trái về tư thế chuẩn bị</a:t>
            </a:r>
          </a:p>
          <a:p>
            <a:pPr marL="0" indent="0">
              <a:lnSpc>
                <a:spcPct val="160000"/>
              </a:lnSpc>
              <a:buNone/>
            </a:pPr>
            <a:endParaRPr lang="en-US" sz="2400" dirty="0"/>
          </a:p>
        </p:txBody>
      </p:sp>
    </p:spTree>
    <p:extLst>
      <p:ext uri="{BB962C8B-B14F-4D97-AF65-F5344CB8AC3E}">
        <p14:creationId xmlns:p14="http://schemas.microsoft.com/office/powerpoint/2010/main" val="1759233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762000"/>
          </a:xfrm>
        </p:spPr>
        <p:txBody>
          <a:bodyPr>
            <a:normAutofit fontScale="90000"/>
          </a:bodyPr>
          <a:lstStyle/>
          <a:p>
            <a:pPr algn="l"/>
            <a:r>
              <a:rPr lang="vi-VN" dirty="0" smtClean="0">
                <a:solidFill>
                  <a:srgbClr val="FF0000"/>
                </a:solidFill>
              </a:rPr>
              <a:t>Động tác 5: </a:t>
            </a:r>
            <a:r>
              <a:rPr lang="vi-VN" dirty="0">
                <a:solidFill>
                  <a:srgbClr val="FF0000"/>
                </a:solidFill>
              </a:rPr>
              <a:t>Nghiêng lườn- Lưng bụng</a:t>
            </a:r>
            <a:endParaRPr lang="en-US" dirty="0">
              <a:solidFill>
                <a:srgbClr val="FF0000"/>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295400" y="761997"/>
            <a:ext cx="6553200" cy="6324602"/>
          </a:xfrm>
        </p:spPr>
      </p:pic>
    </p:spTree>
    <p:extLst>
      <p:ext uri="{BB962C8B-B14F-4D97-AF65-F5344CB8AC3E}">
        <p14:creationId xmlns:p14="http://schemas.microsoft.com/office/powerpoint/2010/main" val="2503674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err="1">
                <a:solidFill>
                  <a:srgbClr val="FF0000"/>
                </a:solidFill>
                <a:latin typeface="Times New Roman" pitchFamily="18" charset="0"/>
                <a:cs typeface="Times New Roman" pitchFamily="18" charset="0"/>
              </a:rPr>
              <a:t>Động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tác</a:t>
            </a:r>
            <a:r>
              <a:rPr lang="en-US" dirty="0">
                <a:solidFill>
                  <a:srgbClr val="FF0000"/>
                </a:solidFill>
                <a:latin typeface="Times New Roman" pitchFamily="18" charset="0"/>
                <a:cs typeface="Times New Roman" pitchFamily="18" charset="0"/>
              </a:rPr>
              <a:t> 6: </a:t>
            </a:r>
            <a:r>
              <a:rPr lang="en-US" dirty="0" err="1">
                <a:solidFill>
                  <a:srgbClr val="FF0000"/>
                </a:solidFill>
                <a:latin typeface="Times New Roman" pitchFamily="18" charset="0"/>
                <a:cs typeface="Times New Roman" pitchFamily="18" charset="0"/>
              </a:rPr>
              <a:t>Chân</a:t>
            </a:r>
            <a:r>
              <a:rPr lang="en-US" dirty="0">
                <a:solidFill>
                  <a:srgbClr val="FF0000"/>
                </a:solidFill>
                <a:latin typeface="Times New Roman" pitchFamily="18" charset="0"/>
                <a:cs typeface="Times New Roman" pitchFamily="18" charset="0"/>
              </a:rPr>
              <a:t/>
            </a:r>
            <a:br>
              <a:rPr lang="en-US" dirty="0">
                <a:solidFill>
                  <a:srgbClr val="FF0000"/>
                </a:solidFill>
                <a:latin typeface="Times New Roman" pitchFamily="18" charset="0"/>
                <a:cs typeface="Times New Roman" pitchFamily="18" charset="0"/>
              </a:rPr>
            </a:b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pPr marL="0" indent="0">
              <a:buNone/>
            </a:pPr>
            <a:r>
              <a:rPr lang="vi-VN" dirty="0" smtClean="0"/>
              <a:t>Nhịp </a:t>
            </a:r>
            <a:r>
              <a:rPr lang="vi-VN" dirty="0"/>
              <a:t>1: nâng gối trái về trước, 2 tay lên cao chếch V</a:t>
            </a:r>
          </a:p>
          <a:p>
            <a:pPr marL="0" indent="0">
              <a:buNone/>
            </a:pPr>
            <a:r>
              <a:rPr lang="vi-VN" dirty="0"/>
              <a:t>Nhịp 2: khép chân 2 tay co chạm vai</a:t>
            </a:r>
          </a:p>
          <a:p>
            <a:pPr marL="0" indent="0">
              <a:buNone/>
            </a:pPr>
            <a:r>
              <a:rPr lang="vi-VN" dirty="0"/>
              <a:t>Nhịp 3: tương tự nhịp 1 đổi chân</a:t>
            </a:r>
          </a:p>
          <a:p>
            <a:pPr marL="0" indent="0">
              <a:buNone/>
            </a:pPr>
            <a:r>
              <a:rPr lang="vi-VN" dirty="0"/>
              <a:t>Nhịp 4: tương tự nhịp 2</a:t>
            </a:r>
          </a:p>
          <a:p>
            <a:pPr marL="0" indent="0">
              <a:buNone/>
            </a:pPr>
            <a:r>
              <a:rPr lang="vi-VN" dirty="0"/>
              <a:t>Nhịp 5: chân trái lăn sang trái chếch dưới, 2 tay dang ngang</a:t>
            </a:r>
          </a:p>
          <a:p>
            <a:pPr marL="0" indent="0">
              <a:buNone/>
            </a:pPr>
            <a:r>
              <a:rPr lang="vi-VN" dirty="0"/>
              <a:t>Nhịp 6: khép về tư thế chuẩn bị</a:t>
            </a:r>
          </a:p>
          <a:p>
            <a:pPr marL="0" indent="0">
              <a:buNone/>
            </a:pPr>
            <a:r>
              <a:rPr lang="vi-VN" dirty="0"/>
              <a:t>Nhịp 7: tương tự nhịp 5 đổi chân</a:t>
            </a:r>
          </a:p>
          <a:p>
            <a:pPr marL="0" indent="0">
              <a:buNone/>
            </a:pPr>
            <a:r>
              <a:rPr lang="vi-VN" dirty="0"/>
              <a:t>Nhịp 8: khép về tư thế chuẩn bị</a:t>
            </a:r>
          </a:p>
          <a:p>
            <a:endParaRPr lang="en-US" dirty="0"/>
          </a:p>
        </p:txBody>
      </p:sp>
    </p:spTree>
    <p:extLst>
      <p:ext uri="{BB962C8B-B14F-4D97-AF65-F5344CB8AC3E}">
        <p14:creationId xmlns:p14="http://schemas.microsoft.com/office/powerpoint/2010/main" val="1472040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err="1">
                <a:solidFill>
                  <a:srgbClr val="FF0000"/>
                </a:solidFill>
                <a:latin typeface="Times New Roman" pitchFamily="18" charset="0"/>
                <a:cs typeface="Times New Roman" pitchFamily="18" charset="0"/>
              </a:rPr>
              <a:t>Động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tác</a:t>
            </a:r>
            <a:r>
              <a:rPr lang="en-US" dirty="0">
                <a:solidFill>
                  <a:srgbClr val="FF0000"/>
                </a:solidFill>
                <a:latin typeface="Times New Roman" pitchFamily="18" charset="0"/>
                <a:cs typeface="Times New Roman" pitchFamily="18" charset="0"/>
              </a:rPr>
              <a:t> 6: </a:t>
            </a:r>
            <a:r>
              <a:rPr lang="en-US" dirty="0" err="1">
                <a:solidFill>
                  <a:srgbClr val="FF0000"/>
                </a:solidFill>
                <a:latin typeface="Times New Roman" pitchFamily="18" charset="0"/>
                <a:cs typeface="Times New Roman" pitchFamily="18" charset="0"/>
              </a:rPr>
              <a:t>Chân</a:t>
            </a:r>
            <a:r>
              <a:rPr lang="en-US" dirty="0">
                <a:solidFill>
                  <a:srgbClr val="FF0000"/>
                </a:solidFill>
                <a:latin typeface="Times New Roman" pitchFamily="18" charset="0"/>
                <a:cs typeface="Times New Roman" pitchFamily="18" charset="0"/>
              </a:rPr>
              <a:t/>
            </a:r>
            <a:br>
              <a:rPr lang="en-US" dirty="0">
                <a:solidFill>
                  <a:srgbClr val="FF0000"/>
                </a:solidFill>
                <a:latin typeface="Times New Roman" pitchFamily="18" charset="0"/>
                <a:cs typeface="Times New Roman" pitchFamily="18" charset="0"/>
              </a:rPr>
            </a:br>
            <a:endParaRPr lang="en-US" dirty="0">
              <a:solidFill>
                <a:srgbClr val="FF0000"/>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1600" y="914400"/>
            <a:ext cx="5562600" cy="5791200"/>
          </a:xfrm>
        </p:spPr>
      </p:pic>
    </p:spTree>
    <p:extLst>
      <p:ext uri="{BB962C8B-B14F-4D97-AF65-F5344CB8AC3E}">
        <p14:creationId xmlns:p14="http://schemas.microsoft.com/office/powerpoint/2010/main" val="8738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7200" b="1" dirty="0" smtClean="0">
                <a:solidFill>
                  <a:srgbClr val="FF0000"/>
                </a:solidFill>
              </a:rPr>
              <a:t>NỘI DUNG CHÍNH</a:t>
            </a:r>
            <a:endParaRPr lang="en-US" sz="7200" b="1" dirty="0">
              <a:solidFill>
                <a:srgbClr val="FF0000"/>
              </a:solidFill>
            </a:endParaRPr>
          </a:p>
        </p:txBody>
      </p:sp>
      <p:sp>
        <p:nvSpPr>
          <p:cNvPr id="3" name="Content Placeholder 2"/>
          <p:cNvSpPr>
            <a:spLocks noGrp="1"/>
          </p:cNvSpPr>
          <p:nvPr>
            <p:ph idx="1"/>
          </p:nvPr>
        </p:nvSpPr>
        <p:spPr/>
        <p:txBody>
          <a:bodyPr>
            <a:normAutofit fontScale="92500"/>
          </a:bodyPr>
          <a:lstStyle/>
          <a:p>
            <a:pPr marL="571500" indent="-571500">
              <a:lnSpc>
                <a:spcPct val="200000"/>
              </a:lnSpc>
              <a:buAutoNum type="romanUcPeriod"/>
            </a:pPr>
            <a:r>
              <a:rPr lang="vi-VN" sz="4800" b="1" i="1" dirty="0" smtClean="0">
                <a:solidFill>
                  <a:schemeClr val="accent6">
                    <a:lumMod val="50000"/>
                  </a:schemeClr>
                </a:solidFill>
                <a:latin typeface="+mj-lt"/>
              </a:rPr>
              <a:t>NHẢY CAO</a:t>
            </a:r>
          </a:p>
          <a:p>
            <a:pPr marL="571500" indent="-571500">
              <a:lnSpc>
                <a:spcPct val="200000"/>
              </a:lnSpc>
              <a:buAutoNum type="romanUcPeriod"/>
            </a:pPr>
            <a:r>
              <a:rPr lang="vi-VN" sz="4800" b="1" i="1" dirty="0" smtClean="0">
                <a:solidFill>
                  <a:schemeClr val="accent6">
                    <a:lumMod val="50000"/>
                  </a:schemeClr>
                </a:solidFill>
                <a:latin typeface="+mj-lt"/>
              </a:rPr>
              <a:t> BÀI THỂ DỤC</a:t>
            </a:r>
          </a:p>
          <a:p>
            <a:pPr marL="571500" indent="-571500">
              <a:lnSpc>
                <a:spcPct val="200000"/>
              </a:lnSpc>
              <a:buAutoNum type="romanUcPeriod"/>
            </a:pPr>
            <a:r>
              <a:rPr lang="vi-VN" sz="4800" b="1" i="1" dirty="0" smtClean="0">
                <a:solidFill>
                  <a:schemeClr val="accent6">
                    <a:lumMod val="50000"/>
                  </a:schemeClr>
                </a:solidFill>
                <a:latin typeface="+mj-lt"/>
              </a:rPr>
              <a:t> THỂ LỰC</a:t>
            </a:r>
            <a:endParaRPr lang="en-US" sz="4800" b="1" i="1" dirty="0">
              <a:solidFill>
                <a:schemeClr val="accent6">
                  <a:lumMod val="50000"/>
                </a:schemeClr>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42999"/>
            <a:ext cx="7924800" cy="990601"/>
          </a:xfrm>
          <a:prstGeom prst="rect">
            <a:avLst/>
          </a:prstGeom>
        </p:spPr>
      </p:pic>
    </p:spTree>
    <p:extLst>
      <p:ext uri="{BB962C8B-B14F-4D97-AF65-F5344CB8AC3E}">
        <p14:creationId xmlns:p14="http://schemas.microsoft.com/office/powerpoint/2010/main" val="3965266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vi-VN" sz="6000" b="1" i="1" dirty="0" smtClean="0">
                <a:solidFill>
                  <a:srgbClr val="FF0000"/>
                </a:solidFill>
              </a:rPr>
              <a:t>C. THỂ </a:t>
            </a:r>
            <a:r>
              <a:rPr lang="vi-VN" sz="6000" b="1" i="1" dirty="0">
                <a:solidFill>
                  <a:srgbClr val="FF0000"/>
                </a:solidFill>
              </a:rPr>
              <a:t>LỰC</a:t>
            </a:r>
            <a:r>
              <a:rPr lang="en-US" sz="6000" b="1" i="1" dirty="0">
                <a:solidFill>
                  <a:srgbClr val="FF0000"/>
                </a:solidFill>
              </a:rPr>
              <a:t/>
            </a:r>
            <a:br>
              <a:rPr lang="en-US" sz="6000" b="1" i="1" dirty="0">
                <a:solidFill>
                  <a:srgbClr val="FF0000"/>
                </a:solidFill>
              </a:rPr>
            </a:br>
            <a:endParaRPr lang="en-US" sz="6000" b="1" dirty="0">
              <a:solidFill>
                <a:srgbClr val="FF0000"/>
              </a:solidFill>
            </a:endParaRPr>
          </a:p>
        </p:txBody>
      </p:sp>
      <p:sp>
        <p:nvSpPr>
          <p:cNvPr id="3" name="Content Placeholder 2"/>
          <p:cNvSpPr>
            <a:spLocks noGrp="1"/>
          </p:cNvSpPr>
          <p:nvPr>
            <p:ph idx="1"/>
          </p:nvPr>
        </p:nvSpPr>
        <p:spPr/>
        <p:txBody>
          <a:bodyPr/>
          <a:lstStyle/>
          <a:p>
            <a:pPr marL="571500" indent="-571500">
              <a:lnSpc>
                <a:spcPct val="150000"/>
              </a:lnSpc>
              <a:buAutoNum type="romanUcPeriod"/>
            </a:pPr>
            <a:r>
              <a:rPr lang="vi-VN" b="1" i="1" dirty="0" smtClean="0">
                <a:solidFill>
                  <a:schemeClr val="accent6">
                    <a:lumMod val="75000"/>
                  </a:schemeClr>
                </a:solidFill>
              </a:rPr>
              <a:t>Bật xa về phía trước</a:t>
            </a:r>
          </a:p>
          <a:p>
            <a:pPr marL="571500" indent="-571500">
              <a:lnSpc>
                <a:spcPct val="150000"/>
              </a:lnSpc>
              <a:buAutoNum type="romanUcPeriod"/>
            </a:pPr>
            <a:r>
              <a:rPr lang="vi-VN" b="1" i="1" dirty="0" smtClean="0">
                <a:solidFill>
                  <a:schemeClr val="accent6">
                    <a:lumMod val="75000"/>
                  </a:schemeClr>
                </a:solidFill>
              </a:rPr>
              <a:t>Nằm ngửa gập bụng</a:t>
            </a:r>
            <a:endParaRPr lang="en-US" b="1" i="1" dirty="0">
              <a:solidFill>
                <a:schemeClr val="accent6">
                  <a:lumMod val="75000"/>
                </a:schemeClr>
              </a:solidFill>
            </a:endParaRPr>
          </a:p>
        </p:txBody>
      </p:sp>
    </p:spTree>
    <p:extLst>
      <p:ext uri="{BB962C8B-B14F-4D97-AF65-F5344CB8AC3E}">
        <p14:creationId xmlns:p14="http://schemas.microsoft.com/office/powerpoint/2010/main" val="4248773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209800"/>
            <a:ext cx="7239000" cy="315815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36"/>
            <a:ext cx="9144000" cy="50907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80450"/>
            <a:ext cx="9296400" cy="509073"/>
          </a:xfrm>
          <a:prstGeom prst="rect">
            <a:avLst/>
          </a:prstGeom>
        </p:spPr>
      </p:pic>
    </p:spTree>
    <p:extLst>
      <p:ext uri="{BB962C8B-B14F-4D97-AF65-F5344CB8AC3E}">
        <p14:creationId xmlns:p14="http://schemas.microsoft.com/office/powerpoint/2010/main" val="3189209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6000" b="1" dirty="0" smtClean="0">
                <a:solidFill>
                  <a:srgbClr val="FF0000"/>
                </a:solidFill>
              </a:rPr>
              <a:t>A. NHẢY CAO</a:t>
            </a:r>
            <a:endParaRPr lang="en-US" sz="6000" b="1" dirty="0">
              <a:solidFill>
                <a:srgbClr val="FF0000"/>
              </a:solidFill>
            </a:endParaRPr>
          </a:p>
        </p:txBody>
      </p:sp>
      <p:sp>
        <p:nvSpPr>
          <p:cNvPr id="3" name="Content Placeholder 2"/>
          <p:cNvSpPr>
            <a:spLocks noGrp="1"/>
          </p:cNvSpPr>
          <p:nvPr>
            <p:ph idx="1"/>
          </p:nvPr>
        </p:nvSpPr>
        <p:spPr>
          <a:xfrm>
            <a:off x="152400" y="1600200"/>
            <a:ext cx="9296400" cy="4525963"/>
          </a:xfrm>
        </p:spPr>
        <p:txBody>
          <a:bodyPr>
            <a:normAutofit fontScale="92500" lnSpcReduction="10000"/>
          </a:bodyPr>
          <a:lstStyle/>
          <a:p>
            <a:pPr marL="857250" indent="-857250">
              <a:lnSpc>
                <a:spcPct val="150000"/>
              </a:lnSpc>
              <a:buAutoNum type="romanUcPeriod"/>
            </a:pPr>
            <a:r>
              <a:rPr lang="vi-VN" sz="4000" b="1" dirty="0" smtClean="0"/>
              <a:t>Ôn </a:t>
            </a:r>
            <a:r>
              <a:rPr lang="vi-VN" sz="4000" b="1" dirty="0"/>
              <a:t>giậm nhảy đá </a:t>
            </a:r>
            <a:r>
              <a:rPr lang="vi-VN" sz="4000" b="1" dirty="0" smtClean="0"/>
              <a:t>lăng</a:t>
            </a:r>
          </a:p>
          <a:p>
            <a:pPr marL="0" indent="0">
              <a:lnSpc>
                <a:spcPct val="150000"/>
              </a:lnSpc>
              <a:buNone/>
            </a:pPr>
            <a:endParaRPr lang="en-US" sz="4000" dirty="0"/>
          </a:p>
          <a:p>
            <a:pPr marL="0" indent="0">
              <a:lnSpc>
                <a:spcPct val="150000"/>
              </a:lnSpc>
              <a:buNone/>
            </a:pPr>
            <a:r>
              <a:rPr lang="vi-VN" sz="4000" b="1" dirty="0" smtClean="0"/>
              <a:t>II</a:t>
            </a:r>
            <a:r>
              <a:rPr lang="vi-VN" sz="4000" b="1" dirty="0"/>
              <a:t>. Đà chính diện đá lăng thu chân giậm qua xà</a:t>
            </a:r>
            <a:br>
              <a:rPr lang="vi-VN" sz="4000" b="1" dirty="0"/>
            </a:br>
            <a:endParaRPr lang="en-US" sz="4000" b="1" i="1" dirty="0">
              <a:solidFill>
                <a:srgbClr val="C00000"/>
              </a:solidFill>
              <a:latin typeface="+mj-lt"/>
            </a:endParaRPr>
          </a:p>
        </p:txBody>
      </p:sp>
    </p:spTree>
    <p:extLst>
      <p:ext uri="{BB962C8B-B14F-4D97-AF65-F5344CB8AC3E}">
        <p14:creationId xmlns:p14="http://schemas.microsoft.com/office/powerpoint/2010/main" val="2067128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hảy cao nằm nghiê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838200"/>
            <a:ext cx="8839199" cy="5715000"/>
          </a:xfrm>
        </p:spPr>
      </p:pic>
    </p:spTree>
    <p:extLst>
      <p:ext uri="{BB962C8B-B14F-4D97-AF65-F5344CB8AC3E}">
        <p14:creationId xmlns:p14="http://schemas.microsoft.com/office/powerpoint/2010/main" val="3824216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524000"/>
          </a:xfrm>
        </p:spPr>
        <p:txBody>
          <a:bodyPr>
            <a:noAutofit/>
          </a:bodyPr>
          <a:lstStyle/>
          <a:p>
            <a:r>
              <a:rPr lang="vi-VN" sz="3600" b="1" i="1" dirty="0" smtClean="0">
                <a:solidFill>
                  <a:srgbClr val="C00000"/>
                </a:solidFill>
              </a:rPr>
              <a:t>I. </a:t>
            </a:r>
            <a:r>
              <a:rPr lang="vi-VN" sz="3600" b="1" i="1" dirty="0">
                <a:solidFill>
                  <a:srgbClr val="C00000"/>
                </a:solidFill>
              </a:rPr>
              <a:t>Ôn giậm nhảy đá lăng</a:t>
            </a:r>
            <a:br>
              <a:rPr lang="vi-VN" sz="3600" b="1" i="1" dirty="0">
                <a:solidFill>
                  <a:srgbClr val="C00000"/>
                </a:solidFill>
              </a:rPr>
            </a:br>
            <a:r>
              <a:rPr lang="vi-VN" sz="3600" b="1" i="1" dirty="0">
                <a:solidFill>
                  <a:srgbClr val="C00000"/>
                </a:solidFill>
              </a:rPr>
              <a:t/>
            </a:r>
            <a:br>
              <a:rPr lang="vi-VN" sz="3600" b="1" i="1" dirty="0">
                <a:solidFill>
                  <a:srgbClr val="C00000"/>
                </a:solidFill>
              </a:rPr>
            </a:br>
            <a:endParaRPr lang="en-US" sz="3600" b="1" dirty="0"/>
          </a:p>
        </p:txBody>
      </p:sp>
      <p:sp>
        <p:nvSpPr>
          <p:cNvPr id="4" name="Content Placeholder 3"/>
          <p:cNvSpPr>
            <a:spLocks noGrp="1"/>
          </p:cNvSpPr>
          <p:nvPr>
            <p:ph idx="1"/>
          </p:nvPr>
        </p:nvSpPr>
        <p:spPr/>
        <p:txBody>
          <a:bodyPr/>
          <a:lstStyle/>
          <a:p>
            <a:pPr>
              <a:buFontTx/>
              <a:buChar char="-"/>
            </a:pPr>
            <a:r>
              <a:rPr lang="vi-VN" dirty="0" smtClean="0"/>
              <a:t>1 </a:t>
            </a:r>
            <a:r>
              <a:rPr lang="vi-VN" dirty="0"/>
              <a:t>bước giậm nhảy đá lăng</a:t>
            </a:r>
            <a:r>
              <a:rPr lang="vi-VN" dirty="0" smtClean="0"/>
              <a:t>.</a:t>
            </a:r>
          </a:p>
          <a:p>
            <a:pPr marL="0" indent="0">
              <a:buNone/>
            </a:pPr>
            <a:endParaRPr lang="vi-VN" dirty="0"/>
          </a:p>
          <a:p>
            <a:pPr marL="0" indent="0">
              <a:buNone/>
            </a:pPr>
            <a:r>
              <a:rPr lang="vi-VN" dirty="0"/>
              <a:t>- 3 bước giậm nhảy đá lăng.</a:t>
            </a:r>
          </a:p>
          <a:p>
            <a:pPr marL="0" indent="0">
              <a:buNone/>
            </a:pPr>
            <a:endParaRPr lang="en-US" dirty="0"/>
          </a:p>
        </p:txBody>
      </p:sp>
    </p:spTree>
    <p:extLst>
      <p:ext uri="{BB962C8B-B14F-4D97-AF65-F5344CB8AC3E}">
        <p14:creationId xmlns:p14="http://schemas.microsoft.com/office/powerpoint/2010/main" val="3786821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a:solidFill>
            <a:schemeClr val="bg1"/>
          </a:solidFill>
        </p:spPr>
      </p:pic>
      <p:sp>
        <p:nvSpPr>
          <p:cNvPr id="3" name="Rectangle 2"/>
          <p:cNvSpPr/>
          <p:nvPr/>
        </p:nvSpPr>
        <p:spPr>
          <a:xfrm>
            <a:off x="0" y="0"/>
            <a:ext cx="9144000" cy="12192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505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554162"/>
          </a:xfrm>
        </p:spPr>
        <p:txBody>
          <a:bodyPr>
            <a:noAutofit/>
          </a:bodyPr>
          <a:lstStyle/>
          <a:p>
            <a:pPr algn="l"/>
            <a:r>
              <a:rPr lang="vi-VN" sz="4000" b="1" i="1" dirty="0" smtClean="0">
                <a:solidFill>
                  <a:srgbClr val="C00000"/>
                </a:solidFill>
              </a:rPr>
              <a:t>II. </a:t>
            </a:r>
            <a:r>
              <a:rPr lang="vi-VN" sz="4000" b="1" i="1" dirty="0">
                <a:solidFill>
                  <a:srgbClr val="C00000"/>
                </a:solidFill>
              </a:rPr>
              <a:t>. Đà chính diện đá lăng thu chân giậm qua xà</a:t>
            </a:r>
            <a:br>
              <a:rPr lang="vi-VN" sz="4000" b="1" i="1" dirty="0">
                <a:solidFill>
                  <a:srgbClr val="C00000"/>
                </a:solidFill>
              </a:rPr>
            </a:br>
            <a:endParaRPr lang="en-US" sz="4000" b="1" dirty="0">
              <a:solidFill>
                <a:srgbClr val="FF0000"/>
              </a:solidFill>
            </a:endParaRPr>
          </a:p>
        </p:txBody>
      </p:sp>
      <p:sp>
        <p:nvSpPr>
          <p:cNvPr id="3" name="Content Placeholder 2"/>
          <p:cNvSpPr>
            <a:spLocks noGrp="1"/>
          </p:cNvSpPr>
          <p:nvPr>
            <p:ph idx="1"/>
          </p:nvPr>
        </p:nvSpPr>
        <p:spPr>
          <a:xfrm>
            <a:off x="228600" y="1600200"/>
            <a:ext cx="9296400" cy="5257800"/>
          </a:xfrm>
        </p:spPr>
        <p:txBody>
          <a:bodyPr/>
          <a:lstStyle/>
          <a:p>
            <a:pPr marL="0" indent="0">
              <a:lnSpc>
                <a:spcPct val="150000"/>
              </a:lnSpc>
              <a:buNone/>
            </a:pPr>
            <a:r>
              <a:rPr lang="vi-VN" i="1" u="sng" dirty="0"/>
              <a:t> 1.Chuẩn bị:</a:t>
            </a:r>
          </a:p>
          <a:p>
            <a:pPr marL="0" indent="0">
              <a:lnSpc>
                <a:spcPct val="150000"/>
              </a:lnSpc>
              <a:buNone/>
            </a:pPr>
            <a:r>
              <a:rPr lang="vi-VN" dirty="0" smtClean="0"/>
              <a:t>   Đứng </a:t>
            </a:r>
            <a:r>
              <a:rPr lang="vi-VN" dirty="0"/>
              <a:t>cách xà 3-5 hoặc 4-6 bước mặt hướng vuông góc vào xà. Tư thế chạy đà đứng chân trước chân sau hoặc đứng 2 chân song song trước vạch xuất phát.</a:t>
            </a:r>
            <a:endParaRPr lang="vi-VN" sz="3200" dirty="0" smtClean="0"/>
          </a:p>
        </p:txBody>
      </p:sp>
    </p:spTree>
    <p:extLst>
      <p:ext uri="{BB962C8B-B14F-4D97-AF65-F5344CB8AC3E}">
        <p14:creationId xmlns:p14="http://schemas.microsoft.com/office/powerpoint/2010/main" val="3804596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554162"/>
          </a:xfrm>
        </p:spPr>
        <p:txBody>
          <a:bodyPr>
            <a:noAutofit/>
          </a:bodyPr>
          <a:lstStyle/>
          <a:p>
            <a:pPr algn="l"/>
            <a:r>
              <a:rPr lang="vi-VN" sz="4000" b="1" i="1" dirty="0" smtClean="0">
                <a:solidFill>
                  <a:srgbClr val="C00000"/>
                </a:solidFill>
              </a:rPr>
              <a:t>II. </a:t>
            </a:r>
            <a:r>
              <a:rPr lang="vi-VN" sz="4000" b="1" i="1" dirty="0">
                <a:solidFill>
                  <a:srgbClr val="C00000"/>
                </a:solidFill>
              </a:rPr>
              <a:t>. Đà chính diện đá lăng thu chân giậm qua xà</a:t>
            </a:r>
            <a:br>
              <a:rPr lang="vi-VN" sz="4000" b="1" i="1" dirty="0">
                <a:solidFill>
                  <a:srgbClr val="C00000"/>
                </a:solidFill>
              </a:rPr>
            </a:br>
            <a:endParaRPr lang="en-US" sz="4000" b="1" dirty="0">
              <a:solidFill>
                <a:srgbClr val="FF0000"/>
              </a:solidFill>
            </a:endParaRPr>
          </a:p>
        </p:txBody>
      </p:sp>
      <p:sp>
        <p:nvSpPr>
          <p:cNvPr id="3" name="Content Placeholder 2"/>
          <p:cNvSpPr>
            <a:spLocks noGrp="1"/>
          </p:cNvSpPr>
          <p:nvPr>
            <p:ph idx="1"/>
          </p:nvPr>
        </p:nvSpPr>
        <p:spPr>
          <a:xfrm>
            <a:off x="609600" y="1600200"/>
            <a:ext cx="8915400" cy="5257800"/>
          </a:xfrm>
        </p:spPr>
        <p:txBody>
          <a:bodyPr/>
          <a:lstStyle/>
          <a:p>
            <a:pPr marL="0" indent="0">
              <a:lnSpc>
                <a:spcPct val="150000"/>
              </a:lnSpc>
              <a:buNone/>
            </a:pPr>
            <a:r>
              <a:rPr lang="vi-VN" i="1" u="sng" dirty="0" smtClean="0"/>
              <a:t>2</a:t>
            </a:r>
            <a:r>
              <a:rPr lang="vi-VN" i="1" u="sng" dirty="0"/>
              <a:t>. Động tác</a:t>
            </a:r>
          </a:p>
          <a:p>
            <a:pPr marL="0" indent="0">
              <a:lnSpc>
                <a:spcPct val="150000"/>
              </a:lnSpc>
              <a:buNone/>
            </a:pPr>
            <a:r>
              <a:rPr lang="vi-VN" dirty="0" smtClean="0"/>
              <a:t>   Chạy </a:t>
            </a:r>
            <a:r>
              <a:rPr lang="vi-VN" dirty="0"/>
              <a:t>đà chính diện với xà. Sau đó đá lăng về trước rồi co chân giậm nhảy qua xà theo tư thế ngồi xổm nhưng chân lăng duỗi thẳng, chân giậm nhảy co</a:t>
            </a:r>
            <a:endParaRPr lang="vi-VN" sz="3200" dirty="0" smtClean="0"/>
          </a:p>
        </p:txBody>
      </p:sp>
    </p:spTree>
    <p:extLst>
      <p:ext uri="{BB962C8B-B14F-4D97-AF65-F5344CB8AC3E}">
        <p14:creationId xmlns:p14="http://schemas.microsoft.com/office/powerpoint/2010/main" val="3169905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067800" cy="6858000"/>
          </a:xfrm>
        </p:spPr>
      </p:pic>
    </p:spTree>
    <p:extLst>
      <p:ext uri="{BB962C8B-B14F-4D97-AF65-F5344CB8AC3E}">
        <p14:creationId xmlns:p14="http://schemas.microsoft.com/office/powerpoint/2010/main" val="926320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TotalTime>
  <Words>471</Words>
  <Application>Microsoft Office PowerPoint</Application>
  <PresentationFormat>On-screen Show (4:3)</PresentationFormat>
  <Paragraphs>53</Paragraphs>
  <Slides>21</Slides>
  <Notes>1</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NỘI DUNG CHÍNH</vt:lpstr>
      <vt:lpstr>A. NHẢY CAO</vt:lpstr>
      <vt:lpstr>PowerPoint Presentation</vt:lpstr>
      <vt:lpstr>I. Ôn giậm nhảy đá lăng  </vt:lpstr>
      <vt:lpstr>PowerPoint Presentation</vt:lpstr>
      <vt:lpstr>II. . Đà chính diện đá lăng thu chân giậm qua xà </vt:lpstr>
      <vt:lpstr>II. . Đà chính diện đá lăng thu chân giậm qua xà </vt:lpstr>
      <vt:lpstr>PowerPoint Presentation</vt:lpstr>
      <vt:lpstr>II. . Đà chính diện đá lăng thu chân giậm qua xà </vt:lpstr>
      <vt:lpstr>II. . Đà chính diện đá lăng thu chân giậm qua xà </vt:lpstr>
      <vt:lpstr>B. BÀI THỂ DỤC</vt:lpstr>
      <vt:lpstr>I. Ôn lại động tác 1,2,3,4</vt:lpstr>
      <vt:lpstr>PowerPoint Presentation</vt:lpstr>
      <vt:lpstr>II. Học động tác 5,6 </vt:lpstr>
      <vt:lpstr>Động tác 5: Nghiêng lườn- Lưng bụng</vt:lpstr>
      <vt:lpstr>Động tác 5: Nghiêng lườn- Lưng bụng</vt:lpstr>
      <vt:lpstr>Động tác 6: Chân </vt:lpstr>
      <vt:lpstr>Động tác 6: Chân </vt:lpstr>
      <vt:lpstr>C. THỂ LỰC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34</cp:revision>
  <dcterms:created xsi:type="dcterms:W3CDTF">2021-09-01T11:32:04Z</dcterms:created>
  <dcterms:modified xsi:type="dcterms:W3CDTF">2021-09-19T03:00:53Z</dcterms:modified>
</cp:coreProperties>
</file>